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392" r:id="rId3"/>
    <p:sldId id="402" r:id="rId4"/>
    <p:sldId id="400" r:id="rId5"/>
    <p:sldId id="403" r:id="rId6"/>
    <p:sldId id="394" r:id="rId7"/>
    <p:sldId id="396" r:id="rId8"/>
    <p:sldId id="404" r:id="rId9"/>
    <p:sldId id="406" r:id="rId10"/>
    <p:sldId id="407" r:id="rId11"/>
    <p:sldId id="395" r:id="rId12"/>
    <p:sldId id="378" r:id="rId13"/>
    <p:sldId id="408" r:id="rId14"/>
    <p:sldId id="409" r:id="rId15"/>
    <p:sldId id="410" r:id="rId16"/>
    <p:sldId id="38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6B4"/>
    <a:srgbClr val="9F5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60"/>
  </p:normalViewPr>
  <p:slideViewPr>
    <p:cSldViewPr snapToGrid="0">
      <p:cViewPr>
        <p:scale>
          <a:sx n="70" d="100"/>
          <a:sy n="70" d="100"/>
        </p:scale>
        <p:origin x="73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D93CDC-F32E-4424-86F3-399B9618C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B782662-A7AC-4842-959D-30ABFD997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2D3705-F349-4AE7-8F77-6D8076CE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24BC9D-C8A1-4378-AE92-D68F82B2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1F3E3F-8D11-427B-A1E5-D0CA5082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2AE067-0F41-4876-90D7-EAD6648A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A366E0-65B5-491F-841E-EC9ECE47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E02F99-732E-4E6E-8969-29DC6B06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76E8EB-0CC3-4588-A491-5251267AE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8CB8F5-A950-4A84-A7BC-1F9BCC51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2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5A9F86-C746-4ABF-933F-7190D83F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E2BF57-76A1-46FA-8DE7-8944217A3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C10DE65-9928-4B21-A4DA-749A4C71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CB7C3E-D8C7-4084-9BA3-C9D68321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015AB73-5185-4AB5-A214-721A4CEE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50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C5E07C-4EC7-4255-B873-24EFFC64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BF455A-AA40-4E6A-8DB3-08EC089B4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7DA30D3-4493-48FA-BDB8-22A7CC576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E0E8B3-49C2-4CDC-B242-A8692769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6E097FD-7C83-4F01-8F8C-BAE15D81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BE3A0F-4F47-4598-ADC2-5A0D7891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3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33278D-94D7-4891-9635-8D56DE435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4E474E-2D3B-49F7-AAE0-97E368205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7E06FC5-2A30-4856-9BCA-F9762F431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D24E779-6860-4E54-A6E7-079879E5D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BBE41C6-7079-4639-8F71-4A7D6A40B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EC9DB1B-88BD-4C32-A154-DEEEB3F6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DB6BDAE-97B5-48E4-B916-B47E312C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4FF72F4-DCB9-452D-A023-374A48A6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9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016FD3-1792-4527-9AA0-10BDC88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72277AD-93D2-4779-91E1-4AB74C98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40F424F-B721-4791-8377-45CA9D71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1F1EC14-4022-4EDD-9B91-F07B43D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2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1C1A5CE-B71B-4FDC-AE58-44509E165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6C069BD-A794-4B06-A2D5-85FE3DF73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23BB6D-2B00-44C6-B079-5BAAE20F2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0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1FA74-09CF-4FD9-A9AA-B5103CC0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B6C19F-7BAC-422C-A07F-2DC2EB26B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8BEE59-CDCE-4A8D-B4DE-8A0DBE8FF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21471C6-E543-4757-BC1F-B2B7D515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4210053-E0F6-4F59-8F9F-48E00410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710F01F-6B43-439E-A63A-90C949993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20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753185-E3B6-457F-A662-9CE76376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18F8AD8-ED64-4789-807E-265B92B11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86E00E0-F112-48A7-9023-BB986AA60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502D336-D8D2-48B0-BA61-5DDAD5A85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A6C177F-444D-4D46-8162-36DB091D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AAF60C5-53DC-47C3-A705-39A907AA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1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A4D60C-0CBE-4F03-B2CB-FBD28F33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434DA6F-F444-423D-BE7F-B29B4C266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5D4589-80CC-404F-BCC5-3ADE0F08B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E34984-04CF-4F1B-B196-0BBEFD3E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046F4EC-E3A4-497F-ACDC-B3E24576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3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DD6E12C-6FF8-4027-8FB1-0B8A94524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E63BE2E-098B-4734-9C7D-2792E10D8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2BC804D-550D-4311-86F0-8B283D74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2F6AE3-BF67-4E58-B51E-488F98C4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7C13F2-55D7-42D9-85CE-122BA3887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0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63D82B-42E3-4A88-8219-52A096D5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EEFECE-8D17-43AE-8DB9-F87D1CC5E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CF2CD45-848A-4335-9912-7ECC63549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C231D-D799-4C6B-B5A9-1A6859589EC9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F88AAA-5EA8-4370-BB4D-514D1E373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5681B2-434D-47EA-A591-71006E6DB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87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6901"/>
            <a:ext cx="118999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Андрюшечкин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заветам </a:t>
            </a:r>
            <a:r>
              <a:rPr lang="ru-RU" sz="6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Капицы</a:t>
            </a:r>
            <a:endParaRPr lang="ru-RU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1" y="596901"/>
            <a:ext cx="112532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физики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актуальны дидактические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just"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критериев отбора тем учебно-исследовательских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формированию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базовых навыков выполнения проектов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2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417" y="0"/>
            <a:ext cx="1125321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</a:t>
            </a: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проблеме</a:t>
            </a:r>
            <a:r>
              <a:rPr lang="ru-RU" sz="3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36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выполнении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углубляет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школьному курсу физики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реализовываться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успеха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исследовательского проекта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даёт возможность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экспериментальное исследование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теоретический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Исследуемая физическая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субъективную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21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4850" y="838200"/>
            <a:ext cx="4610100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50" name="Picture 2" descr="петр кап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71" y="115370"/>
            <a:ext cx="3569209" cy="262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etopis.msu.ru/sites/default/files/images/Kapiza%20PL%20Nob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440" y="115370"/>
            <a:ext cx="3420240" cy="275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672" y="3103631"/>
            <a:ext cx="11882504" cy="336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Перед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 как решить крупную научную проблему, учёным надо уметь её решать в малых формах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Хорошо известно, какое большое значение имеет решение задач при изучении точных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Школьник понимает физический опыт только тогда хорошо, когда он его делает сам. Но ещё лучше он понимает его, если сам делает прибор для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эксперимента.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11167" y="835324"/>
            <a:ext cx="4059937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Петр Леонидович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Капица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56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913" y="85344"/>
            <a:ext cx="1125321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второй  проблеме</a:t>
            </a:r>
            <a:r>
              <a:rPr lang="ru-RU" sz="36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36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микро-проектов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ученика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базовых навыков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деятельности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микро-проекта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решение которой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работы ученика по созданию адекватной модели физической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микро-проектом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включать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постановку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опытной проверки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предложена учеником в ходе теоретического решения задачи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7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Trojden | Закон электромагнитной индукции: Генденштейн Л. Э. - 11 клас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Trojden | Закон электромагнитной индукции: Генденштейн Л. Э. - 11 клас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63889" y="-144463"/>
            <a:ext cx="106436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микро-проектов</a:t>
            </a:r>
          </a:p>
          <a:p>
            <a:pPr algn="ctr"/>
            <a:endParaRPr lang="en-US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:// fizika-as.ru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учителя физики и его учеников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575" y="4061618"/>
            <a:ext cx="5881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41477" y="4090498"/>
            <a:ext cx="550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165" y="2309984"/>
            <a:ext cx="8137691" cy="42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2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Центр когнитивной терапии - Человек с барабаном на фото – Ричард Фейнман,  физик, лауреат Нобелевской премии. Решила не придумывать вводные слова и не  писать про пагубность стремления соответствовать чужим ожиданиям,  отрицательное влия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174372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равен КПД электродвигателя, если при включении его в сеть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тока ток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установившемся режиме ток снижается до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166" y="1128479"/>
            <a:ext cx="3843402" cy="56601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367" y="1128479"/>
            <a:ext cx="4018535" cy="56601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60338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Чему равен КПД электродвигателя, если при включении его в сеть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тока ток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установившемся режиме ток снижается до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92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Центр когнитивной терапии - Человек с барабаном на фото – Ричард Фейнман,  физик, лауреат Нобелевской премии. Решила не придумывать вводные слова и не  писать про пагубность стремления соответствовать чужим ожиданиям,  отрицательное влия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5575" y="160338"/>
            <a:ext cx="115157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Конденсатор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зарядили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источника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 напряжения </a:t>
            </a:r>
            <a:r>
              <a:rPr lang="en-US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После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этого заряженный конденсатор подключили к незаряженному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конденсатору.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Чему равна общая энергия электрического поля двух конденсаторов после перераспределения заряда? Почему эта энергия меньше первоначальной энергии заряженного конденсатора?</a:t>
            </a:r>
            <a:endParaRPr lang="ru-RU" sz="28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18" y="2502064"/>
            <a:ext cx="3247110" cy="43559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028" y="2504044"/>
            <a:ext cx="3375047" cy="43539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075" y="2504044"/>
            <a:ext cx="3643792" cy="43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3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1669" y="5937270"/>
            <a:ext cx="67665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«звук – свет»</a:t>
            </a: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89" y="3889219"/>
            <a:ext cx="5045563" cy="19109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8431" y="258875"/>
            <a:ext cx="66709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 радиусы зон Френеля сферической волны радиуса 𝒂 для точки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отстоящей от источника монохроматических волн длиной волны λ на расстоянии 𝒂 + 𝒃, учитывая, что 𝒂 ≫ 𝛌 и 𝒃 ≫ 𝛌.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312" y="506735"/>
            <a:ext cx="4315968" cy="604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4943" y="258875"/>
            <a:ext cx="649833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Проводящий стержень подвешен горизонтально на двух лёгких проводах в магнитном поле, индукция которого направлена вертикально вниз и по модулю равна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стержня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0,2 м, масса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 г, длина проводов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0,1 м. К точкам закрепления проводов подключают конденсатор ёмкостью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100 мкФ, заряженный до напряжения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100 В. Определить максимальный угол отклонения системы от положения равновесия, считая, что разрядка происходит за очень малое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77" y="699515"/>
            <a:ext cx="4884588" cy="54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674" y="122830"/>
            <a:ext cx="117402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лоб» – переход энергии электрического поля заряженного конденсатора в потенциальную энергию стержня, поднявшегося на </a:t>
            </a:r>
            <a:r>
              <a:rPr lang="ru-RU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некоторую </a:t>
            </a:r>
            <a:r>
              <a:rPr lang="ru-RU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высоту,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 является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верным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Изменение импульса стержня определяется действием силы Ампера в процессе кратковременной разрядки конденсатора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Кинетическая энергия стержня «переходит» в потенциальную энергию стержня при его отклонении от вертикали и подъёме на некоторую высоту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56674" y="5297179"/>
                <a:ext cx="11845917" cy="829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ru-RU" sz="3200" b="1" i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m:rPr>
                        <m:nor/>
                      </m:rPr>
                      <a:rPr lang="ru-RU" sz="32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ru-RU" sz="32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                              </m:t>
                    </m:r>
                    <m:r>
                      <a:rPr lang="en-US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𝑩𝒍𝑪𝑼</m:t>
                    </m:r>
                    <m:r>
                      <a:rPr lang="en-US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ad>
                      <m:radPr>
                        <m:degHide m:val="on"/>
                        <m:ctrlPr>
                          <a:rPr lang="ru-RU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ru-RU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𝒈𝒍</m:t>
                            </m:r>
                          </m:e>
                          <m:sub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32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𝜶</m:t>
                            </m:r>
                          </m:num>
                          <m:den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endParaRPr lang="ru-RU" sz="3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74" y="5297179"/>
                <a:ext cx="11845917" cy="829330"/>
              </a:xfrm>
              <a:prstGeom prst="rect">
                <a:avLst/>
              </a:prstGeom>
              <a:blipFill rotWithShape="0">
                <a:blip r:embed="rId2"/>
                <a:stretch>
                  <a:fillRect b="-80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8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28337" y="240633"/>
                <a:ext cx="11790948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Экспериментальная </a:t>
                </a:r>
                <a:r>
                  <a:rPr lang="ru-RU" sz="2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часть.</a:t>
                </a:r>
              </a:p>
              <a:p>
                <a:pPr algn="ctr"/>
                <a:r>
                  <a:rPr lang="ru-RU" sz="2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Определение </a:t>
                </a:r>
                <a:r>
                  <a:rPr lang="ru-RU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вертикальной составляющей индукции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ru-RU" sz="2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2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магнитного </a:t>
                </a:r>
                <a:r>
                  <a:rPr lang="ru-RU" sz="28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поля </a:t>
                </a:r>
                <a:r>
                  <a:rPr lang="ru-RU" sz="2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Земли</a:t>
                </a:r>
              </a:p>
              <a:p>
                <a:pPr algn="ctr"/>
                <a:endParaRPr lang="ru-RU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Оценка параметров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экспериментальной </a:t>
                </a:r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установки: </a:t>
                </a:r>
              </a:p>
              <a:p>
                <a:pPr algn="just"/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Медная проволока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диаметром  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0,3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мм изогнута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виде буквы </a:t>
                </a:r>
                <a:r>
                  <a:rPr lang="ru-RU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П.</a:t>
                </a:r>
              </a:p>
              <a:p>
                <a:pPr algn="just"/>
                <a:r>
                  <a:rPr lang="ru-RU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Длина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горизонтальной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части проводника 20 см, длина 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вертикальной 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части проводника 15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см.  Масса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проволоки 320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мг. Расстояние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 оси подвеса до центра масс системы составит 10,5 см. </a:t>
                </a:r>
                <a:endPara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Если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максимальный угол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отклонения системы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°, то смещение проводника в горизонтальном направлении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составит 26 мм.</a:t>
                </a:r>
              </a:p>
              <a:p>
                <a:pPr algn="just"/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 При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напряжении на конденсаторе в 40 В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необходим конденсатор электроёмкостью 0,16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Ф. </a:t>
                </a:r>
                <a:endPara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Вывод: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конструкция технически реализуема.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37" y="240633"/>
                <a:ext cx="11790948" cy="6494085"/>
              </a:xfrm>
              <a:prstGeom prst="rect">
                <a:avLst/>
              </a:prstGeom>
              <a:blipFill rotWithShape="0">
                <a:blip r:embed="rId2"/>
                <a:stretch>
                  <a:fillRect l="-1034" t="-938" r="-10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57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28337" y="240633"/>
                <a:ext cx="11790948" cy="65469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Уточнение модели задачи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Момент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инерции системы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относительно оси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вращения: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𝐉</m:t>
                    </m:r>
                    <m:r>
                      <a:rPr lang="en-US" sz="2800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sz="2800" b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                                                   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динамики вращательного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движения: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𝑩𝒍𝑰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Lcos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𝒎𝒈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𝐉</m:t>
                    </m:r>
                    <m:r>
                      <a:rPr lang="en-US" sz="2800" b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𝜟𝝎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𝜟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ru-RU" sz="2800" b="1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Приближённое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уравнение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𝑩𝒍𝑰</m:t>
                    </m:r>
                  </m:oMath>
                </a14:m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𝐉</m:t>
                    </m:r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𝜟𝝎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𝜟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algn="ctr"/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𝑩𝒍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𝜟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𝑱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𝜟𝝎</m:t>
                    </m:r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Просуммировав,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получим: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𝑩𝒍𝑪𝑼</m:t>
                    </m:r>
                  </m:oMath>
                </a14:m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𝑱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Отсюда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ru-RU" sz="32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ru-RU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𝑩𝒍𝑪𝑼𝑳</m:t>
                        </m:r>
                      </m:num>
                      <m:den>
                        <m:r>
                          <a:rPr lang="en-US" sz="3200" b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den>
                    </m:f>
                  </m:oMath>
                </a14:m>
                <a:r>
                  <a:rPr lang="ru-RU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ru-RU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endPara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37" y="240633"/>
                <a:ext cx="11790948" cy="6546920"/>
              </a:xfrm>
              <a:prstGeom prst="rect">
                <a:avLst/>
              </a:prstGeom>
              <a:blipFill rotWithShape="0">
                <a:blip r:embed="rId2"/>
                <a:stretch>
                  <a:fillRect l="-1034" t="-931" r="-17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689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55575" y="316833"/>
                <a:ext cx="8444163" cy="64403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Закон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сохранения механической энергии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ru-RU" sz="3600" b="1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3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latin typeface="Cambria Math" panose="02040503050406030204" pitchFamily="18" charset="0"/>
                              </a:rPr>
                              <m:t>𝑱</m:t>
                            </m:r>
                            <m:r>
                              <a:rPr lang="en-US" sz="3600" b="1" i="1"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p>
                            <m:r>
                              <a:rPr lang="ru-RU" sz="36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sz="36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sz="3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1" i="1">
                        <a:latin typeface="Cambria Math" panose="02040503050406030204" pitchFamily="18" charset="0"/>
                      </a:rPr>
                      <m:t>𝒎𝒈</m:t>
                    </m:r>
                    <m:sSub>
                      <m:sSub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b>
                        <m:r>
                          <a:rPr lang="ru-RU" sz="36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ru-RU" sz="3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3600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ru-RU" sz="3600" b="1" i="1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𝒄𝒐𝒔</m:t>
                        </m:r>
                        <m:r>
                          <a:rPr lang="en-US" sz="36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</m:d>
                  </m:oMath>
                </a14:m>
                <a:r>
                  <a:rPr lang="ru-RU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                                          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ru-RU" sz="28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ru-RU" sz="2800" b="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ru-RU" sz="2800" b="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800" b="0">
                        <a:latin typeface="Cambria Math" panose="02040503050406030204" pitchFamily="18" charset="0"/>
                      </a:rPr>
                      <m:t> </m:t>
                    </m:r>
                    <m:r>
                      <a:rPr lang="ru-RU" sz="2800" b="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ru-RU" sz="2800" b="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Окончательно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получим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𝑩𝑪𝑼</m:t>
                    </m:r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ru-RU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ad>
                      <m:radPr>
                        <m:degHide m:val="on"/>
                        <m:ctrlPr>
                          <a:rPr lang="ru-RU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ru-RU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𝟐𝟏</m:t>
                            </m:r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3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𝑳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ru-RU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ru-RU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Оценка электроёмкости: 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0,12 Ф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ctr"/>
                <a:r>
                  <a:rPr lang="ru-RU" sz="3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75" y="316833"/>
                <a:ext cx="8444163" cy="6440353"/>
              </a:xfrm>
              <a:prstGeom prst="rect">
                <a:avLst/>
              </a:prstGeom>
              <a:blipFill rotWithShape="0">
                <a:blip r:embed="rId2"/>
                <a:stretch>
                  <a:fillRect l="-1516" t="-1042" r="-415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2" descr="Электролитический конденсатор 100000mf(мкф), 50V, 65x120, 105 градусов, Elzet (пассивные компоненты)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864" y="473202"/>
            <a:ext cx="2997247" cy="58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2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645735"/>
            <a:ext cx="6460995" cy="61562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08338" y="0"/>
            <a:ext cx="6460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установка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7298064" y="5916097"/>
                <a:ext cx="437767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4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ru-RU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𝟒𝟓</m:t>
                        </m:r>
                        <m:r>
                          <a:rPr lang="ru-RU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ru-RU" sz="4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ru-RU" sz="4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мкТл</m:t>
                    </m:r>
                  </m:oMath>
                </a14:m>
                <a:endParaRPr lang="ru-RU" sz="4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064" y="5916097"/>
                <a:ext cx="4377673" cy="7078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064" y="645735"/>
            <a:ext cx="4754589" cy="47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холодильник, крупная бытов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78BE747-2627-4554-A78F-2AA7527E4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350" y="419099"/>
            <a:ext cx="4027048" cy="508167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050" y="190500"/>
            <a:ext cx="81153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 организованное изучение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физики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даёт ученику возможность пройти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цикл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познания: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природного явления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его экспериментальному изучению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теоретическому осмыслению модели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явления,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следствий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использованию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выводов теории в практической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93933" y="5615627"/>
            <a:ext cx="3867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solidFill>
                  <a:srgbClr val="7E36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https://fizika-as.ru</a:t>
            </a:r>
            <a:endParaRPr lang="ru-RU" sz="3600" b="1" dirty="0">
              <a:solidFill>
                <a:srgbClr val="7E36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8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6582</TotalTime>
  <Words>686</Words>
  <Application>Microsoft Office PowerPoint</Application>
  <PresentationFormat>Широкоэкранный</PresentationFormat>
  <Paragraphs>88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Андрюшечкин Сергей</dc:creator>
  <cp:lastModifiedBy>ПК</cp:lastModifiedBy>
  <cp:revision>242</cp:revision>
  <dcterms:created xsi:type="dcterms:W3CDTF">2021-11-13T17:03:40Z</dcterms:created>
  <dcterms:modified xsi:type="dcterms:W3CDTF">2026-01-28T17:20:34Z</dcterms:modified>
</cp:coreProperties>
</file>