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392" r:id="rId3"/>
    <p:sldId id="393" r:id="rId4"/>
    <p:sldId id="398" r:id="rId5"/>
    <p:sldId id="400" r:id="rId6"/>
    <p:sldId id="401" r:id="rId7"/>
    <p:sldId id="394" r:id="rId8"/>
    <p:sldId id="396" r:id="rId9"/>
    <p:sldId id="395" r:id="rId10"/>
    <p:sldId id="378" r:id="rId11"/>
    <p:sldId id="379" r:id="rId12"/>
    <p:sldId id="397" r:id="rId13"/>
    <p:sldId id="380" r:id="rId14"/>
    <p:sldId id="399" r:id="rId15"/>
    <p:sldId id="38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2" autoAdjust="0"/>
    <p:restoredTop sz="94660"/>
  </p:normalViewPr>
  <p:slideViewPr>
    <p:cSldViewPr snapToGrid="0">
      <p:cViewPr varScale="1">
        <p:scale>
          <a:sx n="79" d="100"/>
          <a:sy n="79" d="100"/>
        </p:scale>
        <p:origin x="4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D93CDC-F32E-4424-86F3-399B9618C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B782662-A7AC-4842-959D-30ABFD997F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62D3705-F349-4AE7-8F77-6D8076CEE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A24BC9D-C8A1-4378-AE92-D68F82B2C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C1F3E3F-8D11-427B-A1E5-D0CA50824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43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2AE067-0F41-4876-90D7-EAD6648A7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4A366E0-65B5-491F-841E-EC9ECE475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9E02F99-732E-4E6E-8969-29DC6B065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676E8EB-0CC3-4588-A491-5251267AE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C8CB8F5-A950-4A84-A7BC-1F9BCC517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62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5A9F86-C746-4ABF-933F-7190D83F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EE2BF57-76A1-46FA-8DE7-8944217A3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C10DE65-9928-4B21-A4DA-749A4C710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DCB7C3E-D8C7-4084-9BA3-C9D68321B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015AB73-5185-4AB5-A214-721A4CEEB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509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C5E07C-4EC7-4255-B873-24EFFC64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4BF455A-AA40-4E6A-8DB3-08EC089B49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7DA30D3-4493-48FA-BDB8-22A7CC5761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6E0E8B3-49C2-4CDC-B242-A8692769B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6E097FD-7C83-4F01-8F8C-BAE15D81E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CBE3A0F-4F47-4598-ADC2-5A0D78915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534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33278D-94D7-4891-9635-8D56DE435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14E474E-2D3B-49F7-AAE0-97E368205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7E06FC5-2A30-4856-9BCA-F9762F431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D24E779-6860-4E54-A6E7-079879E5D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BBE41C6-7079-4639-8F71-4A7D6A40B1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5EC9DB1B-88BD-4C32-A154-DEEEB3F63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9DB6BDAE-97B5-48E4-B916-B47E312C4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4FF72F4-DCB9-452D-A023-374A48A65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892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016FD3-1792-4527-9AA0-10BDC888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72277AD-93D2-4779-91E1-4AB74C98B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40F424F-B721-4791-8377-45CA9D713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1F1EC14-4022-4EDD-9B91-F07B43D9F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927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D1C1A5CE-B71B-4FDC-AE58-44509E165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6C069BD-A794-4B06-A2D5-85FE3DF73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C23BB6D-2B00-44C6-B079-5BAAE20F2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70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B1FA74-09CF-4FD9-A9AA-B5103CC00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B6C19F-7BAC-422C-A07F-2DC2EB26B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08BEE59-CDCE-4A8D-B4DE-8A0DBE8FFD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21471C6-E543-4757-BC1F-B2B7D5157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4210053-E0F6-4F59-8F9F-48E00410D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710F01F-6B43-439E-A63A-90C949993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206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753185-E3B6-457F-A662-9CE76376B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18F8AD8-ED64-4789-807E-265B92B114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86E00E0-F112-48A7-9023-BB986AA60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502D336-D8D2-48B0-BA61-5DDAD5A85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A6C177F-444D-4D46-8162-36DB091D8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AAF60C5-53DC-47C3-A705-39A907AA4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110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1A4D60C-0CBE-4F03-B2CB-FBD28F33C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434DA6F-F444-423D-BE7F-B29B4C266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5D4589-80CC-404F-BCC5-3ADE0F08B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1E34984-04CF-4F1B-B196-0BBEFD3E5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046F4EC-E3A4-497F-ACDC-B3E245768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835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DD6E12C-6FF8-4027-8FB1-0B8A945241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E63BE2E-098B-4734-9C7D-2792E10D8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2BC804D-550D-4311-86F0-8B283D746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C231D-D799-4C6B-B5A9-1A6859589EC9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D2F6AE3-BF67-4E58-B51E-488F98C45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7C13F2-55D7-42D9-85CE-122BA3887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809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2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63D82B-42E3-4A88-8219-52A096D53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2EEFECE-8D17-43AE-8DB9-F87D1CC5E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CF2CD45-848A-4335-9912-7ECC635499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C231D-D799-4C6B-B5A9-1A6859589EC9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0F88AAA-5EA8-4370-BB4D-514D1E373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35681B2-434D-47EA-A591-71006E6DB8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ECA17-EBCF-4E33-8C1D-570367DA54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87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96901"/>
            <a:ext cx="118999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М.Андрюшечкин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АНТИМОДЕЛИ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 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 </a:t>
            </a:r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ОТДЕЛЬНЫХ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ЗАДАЧАХ </a:t>
            </a:r>
            <a:r>
              <a:rPr lang="en-US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ЕГЭ</a:t>
            </a:r>
            <a:endParaRPr lang="ru-RU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48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71210" y="596901"/>
            <a:ext cx="792078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Решение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 служит прекрасным и ничем не заменимым средством для развития сообразительности, самостоятельности в суждениях и любви к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серьёзному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полезному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труду.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17368" y="3375547"/>
            <a:ext cx="528253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                                                                       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 Б</a:t>
            </a:r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Пенионжкевич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Систематический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сборник 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элементарной 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физике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6" y="255525"/>
            <a:ext cx="4000499" cy="586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42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6666" y="0"/>
            <a:ext cx="11337191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система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обучения решению физических задач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 сделан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на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(где имеется в виду физическое и математическое моделирование реальных природных процессов;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на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(приоритет использования при решении физических задач методологических принципов и законов сохранения);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на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сочетание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качественных и количественных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методов.</a:t>
            </a:r>
            <a:endParaRPr lang="ru-RU" sz="4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51901" y="5770810"/>
            <a:ext cx="3431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 А.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Ларченкова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32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19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575" y="4294442"/>
            <a:ext cx="11747667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Элементарные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описывают условный мир точечных масс, невесомых нитей, идеальных газов и других совершенных тел, подобно сказочному миру, населённому свирепыми змиями и прекрасными принцами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задачах мы также можем рассматривать условия малореальные, даже фантастические; так же как сказки, такие задачи развивают наше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воображение.    </a:t>
            </a: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П.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Капица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4" descr="Жар-птица | Mythological Creations | Fandom"/>
          <p:cNvSpPr>
            <a:spLocks noChangeAspect="1" noChangeArrowheads="1"/>
          </p:cNvSpPr>
          <p:nvPr/>
        </p:nvSpPr>
        <p:spPr bwMode="auto">
          <a:xfrm>
            <a:off x="1178260" y="119296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Жар-птица | Mythological Creations | Fand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 descr="Жар-птица | Mythological Creations | Fan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386" y="385658"/>
            <a:ext cx="4947246" cy="325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Движение по наклонной плоскости | Репетитор по математике и физике |  Мобильная верс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9" y="385658"/>
            <a:ext cx="3776393" cy="325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Схема бло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3632" y="0"/>
            <a:ext cx="3106874" cy="390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96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расная линия Изображения – скачать бесплатно на Freep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9898"/>
            <a:ext cx="12192000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14850" y="838200"/>
            <a:ext cx="4610100" cy="60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19100" y="2495550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проходит красная линия</a:t>
            </a:r>
            <a:endParaRPr lang="ru-RU" sz="6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56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4850" y="838200"/>
            <a:ext cx="4610100" cy="60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" name="Picture 2" descr="Кип Тор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879" y="0"/>
            <a:ext cx="6490212" cy="432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Интерстеллар (Кип Торн) — купить в МИФ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7" y="0"/>
            <a:ext cx="5166282" cy="671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414985" y="454967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СЮЖЕТНЫЕ ХОДЫ В ФИЛЬМЕ ДОЛЖНЫ БЫТЬ НАУЧНО ДОСТОВЕРНЫ ИЛИ ХОТЯ БЫ ОСНОВАНЫ НА ДОПУСТИМЫХ ТЕОРИЯХ И ГИПОТЕЗАХ.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61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Trojden | Закон электромагнитной индукции: Генденштейн Л. Э. - 11 клас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Trojden | Закон электромагнитной индукции: Генденштейн Л. Э. - 11 класс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185" y="1475452"/>
            <a:ext cx="3486077" cy="24508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7975" y="160337"/>
            <a:ext cx="11884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Недопустимо использовать в условии задачи далёкие от реальности численные значения физических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575" y="4061618"/>
            <a:ext cx="58818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ЕГЭ.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Проводящий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стержень длиной 80 см со скоростью 1 м/с движется в однородном магнитном поле с индукцией 5 Тл. </a:t>
            </a:r>
          </a:p>
        </p:txBody>
      </p:sp>
      <p:pic>
        <p:nvPicPr>
          <p:cNvPr id="1034" name="Picture 10" descr="Если груз некоторой массы подвесить к пружине, то в результате их  взаимодействия пружина - Школьные Знания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123" y="1475452"/>
            <a:ext cx="2332893" cy="224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41477" y="4090498"/>
            <a:ext cx="55098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ЕГЭ.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Ученик в опыте использует пружину жесткостью 100 Н/м и груз массой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г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имеющий объём 100</a:t>
            </a:r>
            <a:r>
              <a:rPr lang="ru-RU" sz="2800" dirty="0"/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r>
              <a:rPr lang="ru-RU" sz="28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32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Центр когнитивной терапии - Человек с барабаном на фото – Ричард Фейнман,  физик, лауреат Нобелевской премии. Решила не придумывать вводные слова и не  писать про пагубность стремления соответствовать чужим ожиданиям,  отрицательное влия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2" name="Picture 10" descr="inek Surichinmoi erken doğurmak joan feynman henry philips - comfdncc.o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645401"/>
            <a:ext cx="3470102" cy="437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30478" y="1645401"/>
            <a:ext cx="784753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Джон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отец выходят на улицу, чтобы полюбоваться звездами. Джон видит две голубые звезды и одну красную. Отец видит зелёную, фиолетовую и две жёлтые. Какова полная температура звёзд, которые видят Джон и его отец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…</a:t>
            </a:r>
          </a:p>
          <a:p>
            <a:pPr algn="just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Кому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спрашивается, может 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понадобиться складывать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температуру двух звёзд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45271" y="5569435"/>
            <a:ext cx="3332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Ричард Фейнман</a:t>
            </a:r>
            <a:endParaRPr lang="ru-RU" sz="3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160338"/>
            <a:ext cx="1219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в задаче предлагать определить параметр, нахождение которого не представляет никакого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292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674" y="122830"/>
            <a:ext cx="119353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Недопустимо, когда предложенная в задаче модель существенно искажает реальную физическую ситуацию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5431" y="1573505"/>
            <a:ext cx="656386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ЕГЭ.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вертикальном цилиндрическом сосуде с площадью поперечного сечения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см</a:t>
            </a:r>
            <a:r>
              <a:rPr lang="ru-RU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 подвижным поршнем массой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1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лежащим на нём грузом массой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воздух при комнатной температуре.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поршень находится на высоте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15 см от дна сосуда. </a:t>
            </a:r>
          </a:p>
        </p:txBody>
      </p:sp>
      <p:pic>
        <p:nvPicPr>
          <p:cNvPr id="1026" name="Picture 2" descr="ЕГЭ 2023. Анализ ошибок. Пример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954" y="1706127"/>
            <a:ext cx="4676301" cy="2957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45431" y="5011341"/>
            <a:ext cx="1124016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груз снять с поршня, то поршень поднимется на Δ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 см. </a:t>
            </a:r>
          </a:p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 груза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Воздух считать идеальным газом, а его </a:t>
            </a:r>
            <a:r>
              <a:rPr lang="ru-RU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температуру неизменной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Атмосферное давление равно 10</a:t>
            </a:r>
            <a:r>
              <a:rPr lang="ru-RU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Па. Трение между стенками и поршнем не учитывать.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77587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336" y="240633"/>
            <a:ext cx="1206366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Недопустимо, когда предложенная в задаче модель физической ситуации и решение задачи ошибочны.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716" y="4507923"/>
            <a:ext cx="117267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Небольшое тело съезжает по наклонной плоскости, расположенной под углом 30° к горизонту с высоты 1 м и продолжает движение по горизонтальной плоскости.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трения скольжения между телом и плоскости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0,2.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путь по горизонтальной плоскости пройдёт тело?</a:t>
            </a:r>
            <a:endParaRPr lang="ru-RU" sz="2800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86" y="1540043"/>
            <a:ext cx="10347156" cy="296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6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228" y="0"/>
            <a:ext cx="6812280" cy="22738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304800" y="2273808"/>
                <a:ext cx="11887200" cy="40416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𝒎𝒈𝒉</m:t>
                      </m:r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 </m:t>
                      </m:r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𝝁</m:t>
                      </m:r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𝒎𝒈𝒄𝒐𝒔</m:t>
                      </m:r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𝜶</m:t>
                      </m:r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∙</m:t>
                      </m:r>
                      <m:f>
                        <m:fPr>
                          <m:ctrlPr>
                            <a:rPr lang="ru-RU" sz="2400" b="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ru-RU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𝒉</m:t>
                          </m:r>
                        </m:num>
                        <m:den>
                          <m:r>
                            <a:rPr lang="ru-RU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𝒔𝒊𝒏</m:t>
                          </m:r>
                          <m:r>
                            <a:rPr lang="ru-RU" sz="24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𝜶</m:t>
                          </m:r>
                        </m:den>
                      </m:f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+</m:t>
                      </m:r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𝝁</m:t>
                      </m:r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𝒎𝒈𝒔</m:t>
                      </m:r>
                      <m:r>
                        <a:rPr lang="ru-RU" sz="24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ru-RU" sz="24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r"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2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𝒔</m:t>
                    </m:r>
                    <m:r>
                      <a:rPr lang="ru-RU" sz="2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</m:t>
                    </m:r>
                    <m:r>
                      <a:rPr lang="ru-RU" sz="2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𝒉</m:t>
                    </m:r>
                    <m:d>
                      <m:dPr>
                        <m:ctrlPr>
                          <a:rPr lang="ru-RU" sz="2800" b="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2800" b="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ru-RU" sz="28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8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𝝁</m:t>
                            </m:r>
                          </m:den>
                        </m:f>
                        <m:r>
                          <a:rPr lang="ru-RU" sz="2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2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𝒄𝒕𝒈</m:t>
                        </m:r>
                        <m:r>
                          <a:rPr lang="en-US" sz="2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𝜶</m:t>
                        </m:r>
                      </m:e>
                    </m:d>
                  </m:oMath>
                </a14:m>
                <a:r>
                  <a:rPr lang="ru-RU" sz="2800" b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     </a:t>
                </a:r>
                <a:r>
                  <a:rPr lang="ru-RU" sz="2800" b="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</a:t>
                </a:r>
                <a:r>
                  <a:rPr lang="ru-RU" sz="2400" b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(1)</a:t>
                </a:r>
                <a:endParaRPr lang="ru-RU" sz="24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ru-RU" sz="2400" b="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2400" b="1" i="1">
                        <a:latin typeface="Cambria Math" panose="02040503050406030204" pitchFamily="18" charset="0"/>
                      </a:rPr>
                      <m:t>𝒎𝒈𝒉</m:t>
                    </m:r>
                    <m:r>
                      <a:rPr lang="ru-RU" sz="2400" b="1" i="1">
                        <a:latin typeface="Cambria Math" panose="02040503050406030204" pitchFamily="18" charset="0"/>
                      </a:rPr>
                      <m:t>= </m:t>
                    </m:r>
                    <m:r>
                      <a:rPr lang="ru-RU" sz="2400" b="1" i="1">
                        <a:latin typeface="Cambria Math" panose="02040503050406030204" pitchFamily="18" charset="0"/>
                      </a:rPr>
                      <m:t>𝝁</m:t>
                    </m:r>
                    <m:r>
                      <a:rPr lang="ru-RU" sz="2400" b="1" i="1">
                        <a:latin typeface="Cambria Math" panose="02040503050406030204" pitchFamily="18" charset="0"/>
                      </a:rPr>
                      <m:t>𝒎𝒈𝒄𝒐𝒔</m:t>
                    </m:r>
                    <m:r>
                      <a:rPr lang="ru-RU" sz="2400" b="1" i="1">
                        <a:latin typeface="Cambria Math" panose="02040503050406030204" pitchFamily="18" charset="0"/>
                      </a:rPr>
                      <m:t>𝜶</m:t>
                    </m:r>
                    <m:r>
                      <a:rPr lang="ru-RU" sz="2400" b="1" i="1">
                        <a:latin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400" b="1" i="1">
                            <a:latin typeface="Cambria Math" panose="02040503050406030204" pitchFamily="18" charset="0"/>
                          </a:rPr>
                          <m:t>𝒉</m:t>
                        </m:r>
                      </m:num>
                      <m:den>
                        <m:r>
                          <a:rPr lang="ru-RU" sz="2400" b="1" i="1">
                            <a:latin typeface="Cambria Math" panose="02040503050406030204" pitchFamily="18" charset="0"/>
                          </a:rPr>
                          <m:t>𝒔𝒊𝒏</m:t>
                        </m:r>
                        <m:r>
                          <a:rPr lang="ru-RU" sz="2400" b="1" i="1">
                            <a:latin typeface="Cambria Math" panose="02040503050406030204" pitchFamily="18" charset="0"/>
                          </a:rPr>
                          <m:t>𝜶</m:t>
                        </m:r>
                      </m:den>
                    </m:f>
                    <m:r>
                      <a:rPr lang="ru-RU" sz="2400" b="1" i="1">
                        <a:latin typeface="Cambria Math" panose="02040503050406030204" pitchFamily="18" charset="0"/>
                      </a:rPr>
                      <m:t> +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𝒎</m:t>
                        </m:r>
                        <m:sSup>
                          <m:sSup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𝝊</m:t>
                            </m:r>
                          </m:e>
                          <m:sup>
                            <m:r>
                              <a:rPr lang="ru-RU" sz="24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ru-RU" sz="2400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ru-RU" sz="2400" b="1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ru-RU" sz="2400" dirty="0"/>
                  <a:t>                                  </a:t>
                </a:r>
                <a:endParaRPr lang="ru-RU" sz="2400" b="1" dirty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𝝊</m:t>
                        </m:r>
                      </m:e>
                      <m:sub>
                        <m:r>
                          <a:rPr lang="en-US" sz="2800" b="1" i="1" baseline="-25000"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</m:oMath>
                </a14:m>
                <a:r>
                  <a:rPr lang="ru-RU" sz="2800" dirty="0"/>
                  <a:t> </a:t>
                </a:r>
                <a14:m>
                  <m:oMath xmlns:m="http://schemas.openxmlformats.org/officeDocument/2006/math">
                    <m:r>
                      <a:rPr lang="ru-RU" sz="2800" b="1" i="1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800" i="1" dirty="0"/>
                  <a:t>υ</a:t>
                </a:r>
                <a14:m>
                  <m:oMath xmlns:m="http://schemas.openxmlformats.org/officeDocument/2006/math">
                    <m:r>
                      <a:rPr lang="ru-RU" sz="2800" b="1" i="1">
                        <a:latin typeface="Cambria Math" panose="02040503050406030204" pitchFamily="18" charset="0"/>
                      </a:rPr>
                      <m:t>𝒄𝒐𝒔</m:t>
                    </m:r>
                    <m:r>
                      <a:rPr lang="ru-RU" sz="2800" b="1" i="1">
                        <a:latin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lang="ru-RU" sz="2800" dirty="0"/>
                  <a:t>,</a:t>
                </a:r>
                <a:r>
                  <a:rPr lang="ru-RU" sz="2800" i="1" dirty="0"/>
                  <a:t>                                                  </a:t>
                </a:r>
                <a:endParaRPr lang="ru-RU" sz="2800" b="1" dirty="0"/>
              </a:p>
              <a:p>
                <a:pPr algn="ctr"/>
                <a:r>
                  <a:rPr lang="ru-RU" sz="2400" dirty="0" smtClean="0"/>
                  <a:t>                                                        </a:t>
                </a:r>
                <a:endParaRPr lang="ru-RU" sz="2800" b="1" dirty="0"/>
              </a:p>
              <a:p>
                <a:pPr algn="r"/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𝒔</m:t>
                    </m:r>
                    <m:r>
                      <a:rPr lang="ru-RU" sz="2800" b="1" i="1">
                        <a:latin typeface="Cambria Math" panose="02040503050406030204" pitchFamily="18" charset="0"/>
                      </a:rPr>
                      <m:t> =</m:t>
                    </m:r>
                    <m:r>
                      <a:rPr lang="ru-RU" sz="2800" b="1" i="1">
                        <a:latin typeface="Cambria Math" panose="02040503050406030204" pitchFamily="18" charset="0"/>
                      </a:rPr>
                      <m:t>𝒉</m:t>
                    </m:r>
                    <m:d>
                      <m:d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ru-RU" sz="28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𝝁</m:t>
                            </m:r>
                          </m:den>
                        </m:f>
                        <m:r>
                          <a:rPr lang="ru-RU" sz="28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𝒄𝒕𝒈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𝜶</m:t>
                        </m:r>
                      </m:e>
                    </m:d>
                    <m:sSup>
                      <m:sSup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𝒄𝒐𝒔</m:t>
                        </m:r>
                      </m:e>
                      <m:sup>
                        <m:r>
                          <a:rPr lang="ru-RU" sz="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800" b="1" i="1">
                        <a:latin typeface="Cambria Math" panose="02040503050406030204" pitchFamily="18" charset="0"/>
                      </a:rPr>
                      <m:t>𝜶</m:t>
                    </m:r>
                    <m:r>
                      <a:rPr lang="ru-RU" sz="2800" b="1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ru-RU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</a:t>
                </a:r>
                <a:r>
                  <a:rPr lang="ru-RU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(2)</a:t>
                </a:r>
                <a:endPara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endParaRPr lang="ru-RU" sz="3200" b="0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273808"/>
                <a:ext cx="11887200" cy="4041619"/>
              </a:xfrm>
              <a:prstGeom prst="rect">
                <a:avLst/>
              </a:prstGeom>
              <a:blipFill rotWithShape="0">
                <a:blip r:embed="rId3"/>
                <a:stretch>
                  <a:fillRect r="-76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719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228" y="0"/>
            <a:ext cx="6812280" cy="22738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304800" y="2706945"/>
                <a:ext cx="11887200" cy="3232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ru-RU" sz="2400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ru-RU" sz="2400" b="1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ru-RU" sz="2400" b="1" i="1">
                        <a:latin typeface="Cambria Math" panose="02040503050406030204" pitchFamily="18" charset="0"/>
                      </a:rPr>
                      <m:t>𝒎𝒈</m:t>
                    </m:r>
                    <m:r>
                      <a:rPr lang="ru-RU" sz="2400" b="1" i="1">
                        <a:latin typeface="Cambria Math" panose="02040503050406030204" pitchFamily="18" charset="0"/>
                      </a:rPr>
                      <m:t> =</m:t>
                    </m:r>
                    <m:r>
                      <a:rPr lang="ru-RU" sz="2400" b="1" i="1">
                        <a:latin typeface="Cambria Math" panose="02040503050406030204" pitchFamily="18" charset="0"/>
                      </a:rPr>
                      <m:t>𝒎</m:t>
                    </m:r>
                    <m:r>
                      <a:rPr lang="ru-RU" sz="2400" b="1" i="1">
                        <a:latin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ru-RU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𝝊</m:t>
                            </m:r>
                          </m:e>
                          <m:sub>
                            <m:r>
                              <a:rPr lang="ru-RU" sz="2400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sub>
                        </m:sSub>
                      </m:num>
                      <m:den>
                        <m:r>
                          <a:rPr lang="ru-RU" sz="2400" b="1" i="1">
                            <a:latin typeface="Cambria Math" panose="02040503050406030204" pitchFamily="18" charset="0"/>
                          </a:rPr>
                          <m:t>𝚫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</m:oMath>
                </a14:m>
                <a:r>
                  <a:rPr lang="ru-RU" sz="2400" b="1" dirty="0" smtClean="0"/>
                  <a:t>,</a:t>
                </a:r>
                <a:endParaRPr lang="ru-RU" sz="2400" b="1" dirty="0"/>
              </a:p>
              <a:p>
                <a:pPr algn="ctr"/>
                <a14:m>
                  <m:oMath xmlns:m="http://schemas.openxmlformats.org/officeDocument/2006/math">
                    <m:r>
                      <a:rPr lang="ru-RU" sz="2400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ru-RU" sz="2400" b="1" i="1">
                        <a:latin typeface="Cambria Math" panose="02040503050406030204" pitchFamily="18" charset="0"/>
                      </a:rPr>
                      <m:t> ≫</m:t>
                    </m:r>
                    <m:r>
                      <a:rPr lang="ru-RU" sz="2400" b="1" i="1">
                        <a:latin typeface="Cambria Math" panose="02040503050406030204" pitchFamily="18" charset="0"/>
                      </a:rPr>
                      <m:t>𝒎𝒈</m:t>
                    </m:r>
                  </m:oMath>
                </a14:m>
                <a:r>
                  <a:rPr lang="ru-RU" sz="2400" dirty="0"/>
                  <a:t>.</a:t>
                </a:r>
                <a:endParaRPr lang="ru-RU" sz="2400" b="1" dirty="0"/>
              </a:p>
              <a:p>
                <a:pPr algn="ctr"/>
                <a:r>
                  <a:rPr lang="ru-RU" sz="2400" dirty="0"/>
                  <a:t>       </a:t>
                </a:r>
                <a14:m>
                  <m:oMath xmlns:m="http://schemas.openxmlformats.org/officeDocument/2006/math">
                    <m:r>
                      <a:rPr lang="ru-RU" sz="2800" b="1" i="1">
                        <a:latin typeface="Cambria Math" panose="02040503050406030204" pitchFamily="18" charset="0"/>
                      </a:rPr>
                      <m:t>𝝁</m:t>
                    </m:r>
                    <m:r>
                      <a:rPr lang="ru-RU" sz="2800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ru-RU" sz="2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2800" b="1" i="1">
                        <a:latin typeface="Cambria Math" panose="02040503050406030204" pitchFamily="18" charset="0"/>
                      </a:rPr>
                      <m:t>𝒎</m:t>
                    </m:r>
                    <m:r>
                      <a:rPr lang="ru-RU" sz="2800" b="1" i="1">
                        <a:latin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ru-RU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𝝊</m:t>
                            </m:r>
                          </m:e>
                          <m:sub>
                            <m:r>
                              <a:rPr lang="ru-RU" sz="28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ru-RU" sz="2800" b="1" i="1">
                                <a:latin typeface="Cambria Math" panose="02040503050406030204" pitchFamily="18" charset="0"/>
                              </a:rPr>
                              <m:t> −</m:t>
                            </m:r>
                          </m:sub>
                        </m:sSub>
                        <m:sSubSup>
                          <m:sSubSupPr>
                            <m:ctrlPr>
                              <a:rPr lang="ru-RU" sz="2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𝝊</m:t>
                            </m:r>
                          </m:e>
                          <m:sub>
                            <m:r>
                              <a:rPr lang="en-US" sz="2800" b="1" i="1" baseline="-2500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sub>
                          <m:sup>
                            <m:r>
                              <a:rPr lang="ru-RU" sz="2800" b="1" i="1">
                                <a:latin typeface="Cambria Math" panose="02040503050406030204" pitchFamily="18" charset="0"/>
                              </a:rPr>
                              <m:t>´</m:t>
                            </m:r>
                          </m:sup>
                        </m:sSubSup>
                      </m:num>
                      <m:den>
                        <m:r>
                          <a:rPr lang="ru-RU" sz="2800" b="1" i="1">
                            <a:latin typeface="Cambria Math" panose="02040503050406030204" pitchFamily="18" charset="0"/>
                          </a:rPr>
                          <m:t>𝚫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</m:oMath>
                </a14:m>
                <a:r>
                  <a:rPr lang="ru-RU" sz="2800" dirty="0"/>
                  <a:t> .</a:t>
                </a:r>
                <a:endParaRPr lang="ru-RU" sz="28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𝝊</m:t>
                          </m:r>
                        </m:e>
                        <m:sub>
                          <m:r>
                            <a:rPr lang="en-US" sz="2800" b="1" i="1" baseline="-25000">
                              <a:latin typeface="Cambria Math" panose="02040503050406030204" pitchFamily="18" charset="0"/>
                            </a:rPr>
                            <m:t>𝒙</m:t>
                          </m:r>
                        </m:sub>
                        <m:sup>
                          <m:r>
                            <a:rPr lang="ru-RU" sz="2800" b="1" i="1">
                              <a:latin typeface="Cambria Math" panose="02040503050406030204" pitchFamily="18" charset="0"/>
                            </a:rPr>
                            <m:t>´</m:t>
                          </m:r>
                        </m:sup>
                      </m:sSubSup>
                      <m:r>
                        <a:rPr lang="ru-RU" sz="2800" b="1" i="1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sz="2800" b="1" i="1">
                          <a:latin typeface="Cambria Math" panose="02040503050406030204" pitchFamily="18" charset="0"/>
                        </a:rPr>
                        <m:t>𝝊</m:t>
                      </m:r>
                      <m:d>
                        <m:dPr>
                          <m:ctrlPr>
                            <a:rPr lang="ru-RU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𝒄𝒐𝒔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𝜶</m:t>
                          </m:r>
                          <m:r>
                            <a:rPr lang="ru-RU" sz="2800" b="1" i="1">
                              <a:latin typeface="Cambria Math" panose="02040503050406030204" pitchFamily="18" charset="0"/>
                            </a:rPr>
                            <m:t>− </m:t>
                          </m:r>
                          <m:r>
                            <a:rPr lang="ru-RU" sz="2800" b="1" i="1"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𝒔𝒊𝒏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</a:rPr>
                            <m:t>𝜶</m:t>
                          </m:r>
                        </m:e>
                      </m:d>
                      <m:r>
                        <a:rPr lang="ru-RU" sz="2800" b="1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2800" b="1" dirty="0" smtClean="0"/>
              </a:p>
              <a:p>
                <a:endParaRPr lang="ru-RU" sz="2800" b="1" dirty="0"/>
              </a:p>
              <a:p>
                <a:pPr algn="r"/>
                <a14:m>
                  <m:oMath xmlns:m="http://schemas.openxmlformats.org/officeDocument/2006/math">
                    <m:r>
                      <a:rPr lang="en-US" sz="2800" b="1" i="1">
                        <a:latin typeface="Cambria Math" panose="02040503050406030204" pitchFamily="18" charset="0"/>
                      </a:rPr>
                      <m:t>𝒔</m:t>
                    </m:r>
                    <m:r>
                      <a:rPr lang="ru-RU" sz="2800" b="1" i="1">
                        <a:latin typeface="Cambria Math" panose="02040503050406030204" pitchFamily="18" charset="0"/>
                      </a:rPr>
                      <m:t> =</m:t>
                    </m:r>
                    <m:r>
                      <a:rPr lang="ru-RU" sz="2800" b="1" i="1">
                        <a:latin typeface="Cambria Math" panose="02040503050406030204" pitchFamily="18" charset="0"/>
                      </a:rPr>
                      <m:t>𝒉</m:t>
                    </m:r>
                    <m:d>
                      <m:d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ru-RU" sz="2800" b="1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ru-RU" sz="28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𝝁</m:t>
                            </m:r>
                          </m:den>
                        </m:f>
                        <m:r>
                          <a:rPr lang="ru-RU" sz="2800" b="1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𝒄𝒕𝒈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𝜶</m:t>
                        </m:r>
                      </m:e>
                    </m:d>
                    <m:sSup>
                      <m:sSupPr>
                        <m:ctrlPr>
                          <a:rPr lang="ru-RU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ru-RU" sz="28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𝒄𝒐𝒔</m:t>
                            </m:r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𝜶</m:t>
                            </m:r>
                            <m:r>
                              <a:rPr lang="ru-RU" sz="2800" b="1" i="1">
                                <a:latin typeface="Cambria Math" panose="02040503050406030204" pitchFamily="18" charset="0"/>
                              </a:rPr>
                              <m:t>− </m:t>
                            </m:r>
                            <m:r>
                              <a:rPr lang="ru-RU" sz="2800" b="1" i="1">
                                <a:latin typeface="Cambria Math" panose="02040503050406030204" pitchFamily="18" charset="0"/>
                              </a:rPr>
                              <m:t>𝝁</m:t>
                            </m:r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𝒔𝒊𝒏</m:t>
                            </m:r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𝜶</m:t>
                            </m:r>
                          </m:e>
                        </m:d>
                      </m:e>
                      <m:sup>
                        <m:r>
                          <a:rPr lang="ru-RU" sz="2800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ru-RU" sz="28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ru-RU" sz="2800" b="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(3)</a:t>
                </a: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706945"/>
                <a:ext cx="11887200" cy="3232488"/>
              </a:xfrm>
              <a:prstGeom prst="rect">
                <a:avLst/>
              </a:prstGeom>
              <a:blipFill rotWithShape="0">
                <a:blip r:embed="rId3"/>
                <a:stretch>
                  <a:fillRect r="-10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236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847223" y="696720"/>
                <a:ext cx="4086727" cy="25724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4000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ru-RU" sz="4000" b="1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ru-RU" sz="4000" b="1" i="1">
                        <a:latin typeface="Cambria Math" panose="02040503050406030204" pitchFamily="18" charset="0"/>
                      </a:rPr>
                      <m:t>𝒎𝒈</m:t>
                    </m:r>
                    <m:r>
                      <a:rPr lang="ru-RU" sz="4000" b="1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ru-RU" sz="4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ru-RU" sz="40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ru-RU" sz="4000" b="1" i="1">
                                <a:latin typeface="Cambria Math" panose="02040503050406030204" pitchFamily="18" charset="0"/>
                              </a:rPr>
                              <m:t>𝒎𝒗</m:t>
                            </m:r>
                          </m:e>
                          <m:sup>
                            <m:r>
                              <a:rPr lang="ru-RU" sz="40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US" sz="4000" b="1" i="1">
                            <a:latin typeface="Cambria Math" panose="02040503050406030204" pitchFamily="18" charset="0"/>
                          </a:rPr>
                          <m:t>𝑹</m:t>
                        </m:r>
                      </m:den>
                    </m:f>
                  </m:oMath>
                </a14:m>
                <a:r>
                  <a:rPr lang="en-US" sz="4000" b="1" dirty="0"/>
                  <a:t> </a:t>
                </a:r>
                <a:r>
                  <a:rPr lang="en-US" sz="4000" dirty="0" smtClean="0"/>
                  <a:t>.</a:t>
                </a:r>
                <a:endParaRPr lang="ru-RU" sz="4000" dirty="0" smtClean="0"/>
              </a:p>
              <a:p>
                <a:r>
                  <a:rPr lang="en-US" sz="4000" b="1" dirty="0" smtClean="0"/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4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1" i="1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en-US" sz="4000" b="1" i="1">
                            <a:latin typeface="Cambria Math" panose="02040503050406030204" pitchFamily="18" charset="0"/>
                          </a:rPr>
                          <m:t>тр </m:t>
                        </m:r>
                      </m:sub>
                    </m:sSub>
                    <m:r>
                      <a:rPr lang="en-US" sz="4000" b="1" i="1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4000" b="1" i="1">
                        <a:latin typeface="Cambria Math" panose="02040503050406030204" pitchFamily="18" charset="0"/>
                      </a:rPr>
                      <m:t>𝝁</m:t>
                    </m:r>
                    <m:f>
                      <m:fPr>
                        <m:ctrlPr>
                          <a:rPr lang="ru-RU" sz="40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latin typeface="Cambria Math" panose="02040503050406030204" pitchFamily="18" charset="0"/>
                          </a:rPr>
                          <m:t>𝟐</m:t>
                        </m:r>
                        <m:sSub>
                          <m:sSubPr>
                            <m:ctrlPr>
                              <a:rPr lang="ru-RU" sz="4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1" i="1"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ru-RU" sz="4000" b="1" i="1">
                                <a:latin typeface="Cambria Math" panose="02040503050406030204" pitchFamily="18" charset="0"/>
                              </a:rPr>
                              <m:t>кин</m:t>
                            </m:r>
                          </m:sub>
                        </m:sSub>
                      </m:num>
                      <m:den>
                        <m:r>
                          <a:rPr lang="en-US" sz="4000" b="1" i="1">
                            <a:latin typeface="Cambria Math" panose="02040503050406030204" pitchFamily="18" charset="0"/>
                          </a:rPr>
                          <m:t>𝑹</m:t>
                        </m:r>
                      </m:den>
                    </m:f>
                  </m:oMath>
                </a14:m>
                <a:r>
                  <a:rPr lang="en-US" sz="4000" dirty="0"/>
                  <a:t>.</a:t>
                </a:r>
                <a:endParaRPr lang="ru-RU" sz="4000" dirty="0"/>
              </a:p>
              <a:p>
                <a:r>
                  <a:rPr lang="en-US" sz="4000" b="1" dirty="0"/>
                  <a:t> </a:t>
                </a:r>
                <a14:m>
                  <m:oMath xmlns:m="http://schemas.openxmlformats.org/officeDocument/2006/math">
                    <m:r>
                      <a:rPr lang="en-US" sz="4000" b="1" i="1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sz="4000" b="1" i="1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4000" b="1" i="1"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US" sz="4000" b="1" i="1">
                        <a:latin typeface="Cambria Math" panose="02040503050406030204" pitchFamily="18" charset="0"/>
                      </a:rPr>
                      <m:t>𝜶</m:t>
                    </m:r>
                    <m:r>
                      <a:rPr lang="en-US" sz="4000" b="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ru-RU" sz="4000" i="1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23" y="696720"/>
                <a:ext cx="4086727" cy="2572499"/>
              </a:xfrm>
              <a:prstGeom prst="rect">
                <a:avLst/>
              </a:prstGeom>
              <a:blipFill rotWithShape="0">
                <a:blip r:embed="rId2"/>
                <a:stretch>
                  <a:fillRect r="-2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327" y="236233"/>
            <a:ext cx="6066673" cy="40089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332873" y="3269219"/>
                <a:ext cx="6306804" cy="31817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endParaRPr lang="en-US" sz="4000" b="1" i="1" dirty="0" smtClean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sz="40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𝒅</m:t>
                    </m:r>
                    <m:sSub>
                      <m:sSubPr>
                        <m:ctrlPr>
                          <a:rPr lang="ru-RU" sz="40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кин </m:t>
                        </m:r>
                      </m:sub>
                    </m:sSub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 −</m:t>
                    </m:r>
                    <m:f>
                      <m:fPr>
                        <m:ctrlPr>
                          <a:rPr lang="ru-RU" sz="40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</m:t>
                        </m:r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𝝁</m:t>
                        </m:r>
                        <m:sSub>
                          <m:sSubPr>
                            <m:ctrlPr>
                              <a:rPr lang="ru-RU" sz="40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US" sz="40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кин </m:t>
                            </m:r>
                          </m:sub>
                        </m:sSub>
                      </m:num>
                      <m:den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𝑹</m:t>
                        </m:r>
                      </m:den>
                    </m:f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 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𝑹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𝒅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𝜶</m:t>
                    </m:r>
                  </m:oMath>
                </a14:m>
                <a:r>
                  <a:rPr lang="en-US" sz="40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</a:p>
              <a:p>
                <a:pPr algn="just">
                  <a:spcAft>
                    <a:spcPts val="0"/>
                  </a:spcAft>
                </a:pPr>
                <a:endParaRPr lang="ru-RU" sz="4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ru-RU" sz="40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𝒅</m:t>
                        </m:r>
                        <m:sSub>
                          <m:sSubPr>
                            <m:ctrlPr>
                              <a:rPr lang="ru-RU" sz="40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US" sz="40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кин 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40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en-US" sz="4000" b="1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кин </m:t>
                            </m:r>
                          </m:sub>
                        </m:sSub>
                      </m:den>
                    </m:f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 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𝟐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𝝁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𝒅</m:t>
                    </m:r>
                    <m:r>
                      <a:rPr lang="en-US" sz="40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𝜶</m:t>
                    </m:r>
                    <m:r>
                      <a:rPr lang="en-US" sz="4000" b="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en-US" sz="4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4000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endParaRPr lang="ru-RU" sz="4000" b="1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73" y="3269219"/>
                <a:ext cx="6306804" cy="3181705"/>
              </a:xfrm>
              <a:prstGeom prst="rect">
                <a:avLst/>
              </a:prstGeom>
              <a:blipFill rotWithShape="0">
                <a:blip r:embed="rId4"/>
                <a:stretch>
                  <a:fillRect r="-58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639677" y="4800254"/>
                <a:ext cx="5552323" cy="784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US" sz="44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𝜟</m:t>
                    </m:r>
                    <m:sSub>
                      <m:sSubPr>
                        <m:ctrlPr>
                          <a:rPr lang="ru-RU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кин </m:t>
                        </m:r>
                      </m:sub>
                    </m:sSub>
                    <m:r>
                      <a:rPr lang="en-US" sz="44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sz="4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𝑬</m:t>
                        </m:r>
                      </m:e>
                      <m:sub>
                        <m: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кин </m:t>
                        </m:r>
                      </m:sub>
                    </m:sSub>
                    <m:r>
                      <a:rPr lang="en-US" sz="44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ru-RU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𝟐</m:t>
                        </m:r>
                        <m:r>
                          <a:rPr lang="en-US" sz="4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𝝁𝜶</m:t>
                        </m:r>
                      </m:sup>
                    </m:sSup>
                  </m:oMath>
                </a14:m>
                <a:endParaRPr lang="ru-RU" sz="4400" b="1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677" y="4800254"/>
                <a:ext cx="5552323" cy="78476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998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92515" y="583689"/>
            <a:ext cx="7408985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самая тщательная проработка модели физических ситуаций, положенных в основу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задач.</a:t>
            </a:r>
          </a:p>
          <a:p>
            <a:pPr algn="just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Необходимо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приучать школьников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всестороннему анализу модели физической ситуации, составляющей основу решаемой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задачи.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866" y="627696"/>
            <a:ext cx="4750042" cy="501701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349264" y="4800228"/>
            <a:ext cx="46522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https://fizika-as.ru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12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, холодильник, крупная бытовая техни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478BE747-2627-4554-A78F-2AA7527E41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36" y="700744"/>
            <a:ext cx="3259331" cy="411290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60934" y="443222"/>
            <a:ext cx="823106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Правильно организованный процесс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изучения физики 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даёт ученикам возможность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пройти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весь цикл познания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непосредственного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наблюдения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того или иного природного явления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его экспериментальному изучению, а далее к теоретическому осмыслению модели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изучаемого явления,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проверке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следствий теории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использованию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выводов теории в практической 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3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3469" y="4813649"/>
            <a:ext cx="38674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https://fizika-as.ru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84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6235</TotalTime>
  <Words>568</Words>
  <Application>Microsoft Office PowerPoint</Application>
  <PresentationFormat>Широкоэкранный</PresentationFormat>
  <Paragraphs>60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Андрюшечкин Сергей</dc:creator>
  <cp:lastModifiedBy>ПК</cp:lastModifiedBy>
  <cp:revision>202</cp:revision>
  <dcterms:created xsi:type="dcterms:W3CDTF">2021-11-13T17:03:40Z</dcterms:created>
  <dcterms:modified xsi:type="dcterms:W3CDTF">2025-11-05T14:12:40Z</dcterms:modified>
</cp:coreProperties>
</file>